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16DE"/>
    <a:srgbClr val="00FF00"/>
    <a:srgbClr val="B30D48"/>
    <a:srgbClr val="000099"/>
    <a:srgbClr val="25700A"/>
    <a:srgbClr val="FF33CC"/>
    <a:srgbClr val="732807"/>
    <a:srgbClr val="FF0066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>
        <p:scale>
          <a:sx n="106" d="100"/>
          <a:sy n="106" d="100"/>
        </p:scale>
        <p:origin x="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4A5BA9-528A-4D0E-97FA-281802F1D973}" type="datetimeFigureOut">
              <a:rPr lang="en-US" smtClean="0"/>
              <a:t>10/27/2013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647CDB-7B27-481E-8114-2AE314CA8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980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/>
              <a:t>রি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47CDB-7B27-481E-8114-2AE314CA861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6451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A0C93-7755-45BF-A8E3-FF518F87E985}" type="datetimeFigureOut">
              <a:rPr lang="en-US" smtClean="0"/>
              <a:t>10/27/2013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2EA90-3C9A-4DED-BC71-2F5D51B23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714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A0C93-7755-45BF-A8E3-FF518F87E985}" type="datetimeFigureOut">
              <a:rPr lang="en-US" smtClean="0"/>
              <a:t>10/27/2013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2EA90-3C9A-4DED-BC71-2F5D51B23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195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A0C93-7755-45BF-A8E3-FF518F87E985}" type="datetimeFigureOut">
              <a:rPr lang="en-US" smtClean="0"/>
              <a:t>10/27/2013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2EA90-3C9A-4DED-BC71-2F5D51B23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60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A0C93-7755-45BF-A8E3-FF518F87E985}" type="datetimeFigureOut">
              <a:rPr lang="en-US" smtClean="0"/>
              <a:t>10/27/2013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2EA90-3C9A-4DED-BC71-2F5D51B23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030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A0C93-7755-45BF-A8E3-FF518F87E985}" type="datetimeFigureOut">
              <a:rPr lang="en-US" smtClean="0"/>
              <a:t>10/27/2013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2EA90-3C9A-4DED-BC71-2F5D51B23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877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A0C93-7755-45BF-A8E3-FF518F87E985}" type="datetimeFigureOut">
              <a:rPr lang="en-US" smtClean="0"/>
              <a:t>10/27/2013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2EA90-3C9A-4DED-BC71-2F5D51B23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91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A0C93-7755-45BF-A8E3-FF518F87E985}" type="datetimeFigureOut">
              <a:rPr lang="en-US" smtClean="0"/>
              <a:t>10/27/2013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2EA90-3C9A-4DED-BC71-2F5D51B23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164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A0C93-7755-45BF-A8E3-FF518F87E985}" type="datetimeFigureOut">
              <a:rPr lang="en-US" smtClean="0"/>
              <a:t>10/27/2013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2EA90-3C9A-4DED-BC71-2F5D51B23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772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A0C93-7755-45BF-A8E3-FF518F87E985}" type="datetimeFigureOut">
              <a:rPr lang="en-US" smtClean="0"/>
              <a:t>10/27/2013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2EA90-3C9A-4DED-BC71-2F5D51B23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183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A0C93-7755-45BF-A8E3-FF518F87E985}" type="datetimeFigureOut">
              <a:rPr lang="en-US" smtClean="0"/>
              <a:t>10/27/2013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2EA90-3C9A-4DED-BC71-2F5D51B23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904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A0C93-7755-45BF-A8E3-FF518F87E985}" type="datetimeFigureOut">
              <a:rPr lang="en-US" smtClean="0"/>
              <a:t>10/27/2013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2EA90-3C9A-4DED-BC71-2F5D51B23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42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A0C93-7755-45BF-A8E3-FF518F87E985}" type="datetimeFigureOut">
              <a:rPr lang="en-US" smtClean="0"/>
              <a:t>10/27/2013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22EA90-3C9A-4DED-BC71-2F5D51B23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749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74044" y="453757"/>
            <a:ext cx="9151984" cy="1862048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en-US" sz="8000" dirty="0" smtClean="0">
                <a:solidFill>
                  <a:srgbClr val="000099"/>
                </a:solidFill>
              </a:rPr>
              <a:t>      </a:t>
            </a:r>
            <a:r>
              <a:rPr lang="bn-BD" sz="11500" dirty="0" smtClean="0">
                <a:solidFill>
                  <a:srgbClr val="000099"/>
                </a:solidFill>
              </a:rPr>
              <a:t>সবাইকে </a:t>
            </a:r>
            <a:r>
              <a:rPr lang="bn-BD" sz="11500" dirty="0">
                <a:solidFill>
                  <a:srgbClr val="000099"/>
                </a:solidFill>
              </a:rPr>
              <a:t>শুভেচ্ছা</a:t>
            </a:r>
            <a:r>
              <a:rPr lang="en-US" sz="11500" dirty="0" smtClean="0">
                <a:solidFill>
                  <a:srgbClr val="000099"/>
                </a:solidFill>
              </a:rPr>
              <a:t>      </a:t>
            </a:r>
            <a:endParaRPr lang="en-US" sz="8000" dirty="0">
              <a:solidFill>
                <a:srgbClr val="000099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212" y="2548000"/>
            <a:ext cx="6389648" cy="43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665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75838" y="-23584"/>
            <a:ext cx="488852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/>
              <a:t>             </a:t>
            </a:r>
            <a:r>
              <a:rPr lang="bn-BD" sz="6000" b="1" dirty="0" smtClean="0">
                <a:solidFill>
                  <a:srgbClr val="FF0000"/>
                </a:solidFill>
              </a:rPr>
              <a:t>সমাধান</a:t>
            </a:r>
            <a:endParaRPr lang="en-US" sz="6000" b="1" dirty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063" y="800741"/>
            <a:ext cx="3634384" cy="1561928"/>
          </a:xfrm>
          <a:prstGeom prst="rect">
            <a:avLst/>
          </a:prstGeom>
          <a:noFill/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100" y="300069"/>
            <a:ext cx="3152627" cy="236447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9258" y="751463"/>
            <a:ext cx="2546425" cy="191307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233" y="3549485"/>
            <a:ext cx="2205556" cy="218049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0201" y="3311647"/>
            <a:ext cx="3254676" cy="2995454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7914877" y="2796116"/>
            <a:ext cx="339484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2000" dirty="0" smtClean="0">
                <a:solidFill>
                  <a:srgbClr val="000099"/>
                </a:solidFill>
              </a:rPr>
              <a:t>   </a:t>
            </a:r>
            <a:r>
              <a:rPr lang="bn-BD" sz="4800" b="1" dirty="0" smtClean="0">
                <a:solidFill>
                  <a:srgbClr val="000099"/>
                </a:solidFill>
              </a:rPr>
              <a:t>স্টার সংগঠন </a:t>
            </a:r>
            <a:endParaRPr lang="bn-BD" sz="2000" b="1" dirty="0">
              <a:solidFill>
                <a:srgbClr val="000099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5993889"/>
            <a:ext cx="556952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4800" dirty="0" smtClean="0"/>
              <a:t> </a:t>
            </a:r>
            <a:r>
              <a:rPr lang="bn-BD" sz="4800" dirty="0" smtClean="0">
                <a:solidFill>
                  <a:srgbClr val="C00000"/>
                </a:solidFill>
              </a:rPr>
              <a:t>শাখা প্রশাখা সংগঠন </a:t>
            </a:r>
            <a:endParaRPr lang="bn-BD" sz="4800" dirty="0">
              <a:solidFill>
                <a:srgbClr val="C0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00554" y="6099347"/>
            <a:ext cx="563697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4400" dirty="0" smtClean="0"/>
              <a:t>     </a:t>
            </a:r>
            <a:r>
              <a:rPr lang="bn-BD" sz="4800" dirty="0" smtClean="0">
                <a:solidFill>
                  <a:srgbClr val="B30D48"/>
                </a:solidFill>
              </a:rPr>
              <a:t>পরস্পর সংযুক্ত  সংগঠন</a:t>
            </a:r>
            <a:endParaRPr lang="bn-BD" sz="4800" dirty="0">
              <a:solidFill>
                <a:srgbClr val="B30D48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45063" y="2796116"/>
            <a:ext cx="396689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dirty="0" smtClean="0">
                <a:solidFill>
                  <a:schemeClr val="accent5"/>
                </a:solidFill>
              </a:rPr>
              <a:t>    </a:t>
            </a:r>
            <a:r>
              <a:rPr lang="bn-BD" sz="4800" b="1" dirty="0" smtClean="0">
                <a:solidFill>
                  <a:srgbClr val="2416DE"/>
                </a:solidFill>
              </a:rPr>
              <a:t>বাস </a:t>
            </a:r>
            <a:r>
              <a:rPr lang="bn-BD" sz="4800" b="1" dirty="0">
                <a:solidFill>
                  <a:srgbClr val="2416DE"/>
                </a:solidFill>
              </a:rPr>
              <a:t>সংগঠন </a:t>
            </a:r>
            <a:endParaRPr lang="en-US" b="1" dirty="0">
              <a:solidFill>
                <a:srgbClr val="2416D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132995" y="2789260"/>
            <a:ext cx="367096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200" b="1" dirty="0" smtClean="0">
                <a:solidFill>
                  <a:schemeClr val="accent5"/>
                </a:solidFill>
              </a:rPr>
              <a:t>       </a:t>
            </a:r>
            <a:r>
              <a:rPr lang="bn-BD" sz="4800" b="1" dirty="0" smtClean="0">
                <a:solidFill>
                  <a:srgbClr val="2416DE"/>
                </a:solidFill>
              </a:rPr>
              <a:t>রিং সংগঠন </a:t>
            </a:r>
            <a:endParaRPr lang="en-US" sz="3200" b="1" dirty="0">
              <a:solidFill>
                <a:srgbClr val="2416D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4891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77687" y="0"/>
            <a:ext cx="6882938" cy="120032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dirty="0" smtClean="0"/>
              <a:t> </a:t>
            </a:r>
            <a:r>
              <a:rPr lang="bn-BD" sz="7200" dirty="0" smtClean="0">
                <a:solidFill>
                  <a:schemeClr val="bg1"/>
                </a:solidFill>
              </a:rPr>
              <a:t>কর্ম পত্র-৩ দলীয় কাজ</a:t>
            </a:r>
            <a:endParaRPr lang="en-US" sz="7200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2008" y="1369993"/>
            <a:ext cx="5277591" cy="2676296"/>
          </a:xfrm>
          <a:prstGeom prst="rect">
            <a:avLst/>
          </a:prstGeom>
          <a:noFill/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330" y="1203826"/>
            <a:ext cx="4271759" cy="3226841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600190" y="4127407"/>
            <a:ext cx="257955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4800" b="1" dirty="0">
                <a:solidFill>
                  <a:srgbClr val="00B050"/>
                </a:solidFill>
              </a:rPr>
              <a:t>বাস সংগঠন 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99745" y="4127408"/>
            <a:ext cx="275588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2000" dirty="0">
                <a:solidFill>
                  <a:prstClr val="black"/>
                </a:solidFill>
              </a:rPr>
              <a:t> </a:t>
            </a:r>
            <a:r>
              <a:rPr lang="bn-BD" sz="4800" b="1" dirty="0">
                <a:solidFill>
                  <a:srgbClr val="00FF00"/>
                </a:solidFill>
              </a:rPr>
              <a:t>স্টার সংগঠন </a:t>
            </a:r>
            <a:endParaRPr lang="en-US" dirty="0">
              <a:solidFill>
                <a:srgbClr val="00FF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19199" y="5120638"/>
            <a:ext cx="10803467" cy="830997"/>
          </a:xfrm>
          <a:prstGeom prst="rect">
            <a:avLst/>
          </a:prstGeom>
          <a:solidFill>
            <a:srgbClr val="2416DE"/>
          </a:solidFill>
        </p:spPr>
        <p:txBody>
          <a:bodyPr wrap="square" rtlCol="0">
            <a:spAutoFit/>
          </a:bodyPr>
          <a:lstStyle/>
          <a:p>
            <a:r>
              <a:rPr lang="bn-BD" sz="3600" dirty="0" smtClean="0"/>
              <a:t> </a:t>
            </a:r>
            <a:r>
              <a:rPr lang="bn-BD" sz="4800" dirty="0" smtClean="0">
                <a:solidFill>
                  <a:schemeClr val="bg1"/>
                </a:solidFill>
              </a:rPr>
              <a:t>বাস সংগঠন ও স্টার সংগঠনের মধ্যে দুইটি পার্থক্য লিখ। 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0" name="6-Point Star 9"/>
          <p:cNvSpPr/>
          <p:nvPr/>
        </p:nvSpPr>
        <p:spPr>
          <a:xfrm>
            <a:off x="-94119" y="4830193"/>
            <a:ext cx="1080654" cy="1411888"/>
          </a:xfrm>
          <a:prstGeom prst="star6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104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7" grpId="0"/>
      <p:bldP spid="9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8545" y="334876"/>
            <a:ext cx="11956473" cy="144655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8800" dirty="0" smtClean="0">
                <a:solidFill>
                  <a:srgbClr val="FFFF00"/>
                </a:solidFill>
              </a:rPr>
              <a:t>    </a:t>
            </a:r>
            <a:r>
              <a:rPr lang="bn-BD" sz="8800" dirty="0" smtClean="0">
                <a:solidFill>
                  <a:srgbClr val="FFFF00"/>
                </a:solidFill>
              </a:rPr>
              <a:t>           </a:t>
            </a:r>
            <a:r>
              <a:rPr lang="bn-BD" sz="8800" dirty="0" smtClean="0">
                <a:solidFill>
                  <a:srgbClr val="2416DE"/>
                </a:solidFill>
              </a:rPr>
              <a:t>সমাধান</a:t>
            </a:r>
            <a:endParaRPr lang="en-US" sz="8800" dirty="0">
              <a:solidFill>
                <a:srgbClr val="2416DE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8545" y="2189018"/>
            <a:ext cx="11956473" cy="1846659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solidFill>
                  <a:srgbClr val="00FF00"/>
                </a:solidFill>
              </a:rPr>
              <a:t>স্টার সংগঠনের হোস্ট কম্পিউটার থাকে কিন্তু বাস সংগঠনের কোন </a:t>
            </a:r>
            <a:r>
              <a:rPr lang="bn-BD" sz="3200" b="1" dirty="0">
                <a:solidFill>
                  <a:srgbClr val="00FF00"/>
                </a:solidFill>
              </a:rPr>
              <a:t>হোস্ট কম্পিউটার থাকে </a:t>
            </a:r>
            <a:r>
              <a:rPr lang="bn-BD" sz="3200" b="1" dirty="0" smtClean="0">
                <a:solidFill>
                  <a:srgbClr val="00FF00"/>
                </a:solidFill>
              </a:rPr>
              <a:t> না ।</a:t>
            </a:r>
            <a:endParaRPr lang="bn-BD" sz="3600" b="1" dirty="0" smtClean="0">
              <a:solidFill>
                <a:srgbClr val="00FF00"/>
              </a:solidFill>
            </a:endParaRPr>
          </a:p>
          <a:p>
            <a:endParaRPr lang="bn-BD" sz="3200" dirty="0" smtClean="0">
              <a:solidFill>
                <a:srgbClr val="00FF00"/>
              </a:solidFill>
            </a:endParaRPr>
          </a:p>
          <a:p>
            <a:r>
              <a:rPr lang="bn-BD" sz="3200" b="1" dirty="0" smtClean="0">
                <a:solidFill>
                  <a:srgbClr val="FF0066"/>
                </a:solidFill>
              </a:rPr>
              <a:t> </a:t>
            </a:r>
            <a:endParaRPr lang="bn-BD" sz="3200" b="1" dirty="0">
              <a:solidFill>
                <a:srgbClr val="FF0066"/>
              </a:solidFill>
            </a:endParaRPr>
          </a:p>
          <a:p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38545" y="4897452"/>
            <a:ext cx="11956473" cy="1846659"/>
          </a:xfrm>
          <a:prstGeom prst="rect">
            <a:avLst/>
          </a:prstGeom>
          <a:solidFill>
            <a:srgbClr val="000099"/>
          </a:solidFill>
        </p:spPr>
        <p:txBody>
          <a:bodyPr wrap="square">
            <a:spAutoFit/>
          </a:bodyPr>
          <a:lstStyle/>
          <a:p>
            <a:pPr lvl="0"/>
            <a:r>
              <a:rPr lang="bn-BD" sz="3200" b="1" dirty="0">
                <a:solidFill>
                  <a:schemeClr val="bg1"/>
                </a:solidFill>
              </a:rPr>
              <a:t>স্টার সংগঠনের হোস্ট কম্পিউটার অচল হয়ে গেলে পুরো নেটওয়ার্ক ব্যবস্থা অচল হয়ে পরে কিন্তু বাস সংগঠনের কোন হোস্ট কম্পিউটার থাকে  না বলে কোন কম্পিউটার  অচল হলে </a:t>
            </a:r>
          </a:p>
          <a:p>
            <a:pPr lvl="0"/>
            <a:r>
              <a:rPr lang="bn-BD" sz="3200" b="1" dirty="0">
                <a:solidFill>
                  <a:schemeClr val="bg1"/>
                </a:solidFill>
              </a:rPr>
              <a:t>পুরো নেটওয়ার্ক ব্যবস্থা অচল হয়ে পরে  না</a:t>
            </a:r>
          </a:p>
          <a:p>
            <a:pPr lvl="0"/>
            <a:r>
              <a:rPr lang="bn-BD" dirty="0">
                <a:solidFill>
                  <a:prstClr val="black"/>
                </a:solidFill>
              </a:rPr>
              <a:t> 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361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38507" y="847493"/>
            <a:ext cx="9255512" cy="923330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FF33CC"/>
                </a:solidFill>
              </a:rPr>
              <a:t>        </a:t>
            </a:r>
            <a:r>
              <a:rPr lang="bn-BD" sz="5400" dirty="0" smtClean="0">
                <a:solidFill>
                  <a:srgbClr val="FF33CC"/>
                </a:solidFill>
              </a:rPr>
              <a:t>                মূল্যায়ন </a:t>
            </a:r>
            <a:endParaRPr lang="en-US" sz="3600" dirty="0">
              <a:solidFill>
                <a:srgbClr val="FF33CC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38507" y="2509024"/>
            <a:ext cx="9255512" cy="2123658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bn-BD" sz="4400" dirty="0" smtClean="0"/>
              <a:t>  </a:t>
            </a:r>
            <a:r>
              <a:rPr lang="bn-BD" sz="44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টপোলজি কাকে বলে ।</a:t>
            </a:r>
          </a:p>
          <a:p>
            <a:r>
              <a:rPr lang="bn-BD" sz="4400" dirty="0" smtClean="0"/>
              <a:t> </a:t>
            </a:r>
            <a:r>
              <a:rPr lang="bn-BD" sz="4400" dirty="0" smtClean="0">
                <a:solidFill>
                  <a:srgbClr val="FF0000"/>
                </a:solidFill>
              </a:rPr>
              <a:t>কোন সংগঠনের হোস্ট কম্পিউটার থাকে।</a:t>
            </a:r>
          </a:p>
          <a:p>
            <a:r>
              <a:rPr lang="bn-BD" sz="4400" dirty="0" smtClean="0">
                <a:solidFill>
                  <a:srgbClr val="732807"/>
                </a:solidFill>
              </a:rPr>
              <a:t> </a:t>
            </a:r>
            <a:r>
              <a:rPr lang="bn-BD" sz="4400" dirty="0" smtClean="0"/>
              <a:t>কোন কোন </a:t>
            </a:r>
            <a:r>
              <a:rPr lang="bn-BD" sz="4400" dirty="0"/>
              <a:t>সংগঠনের হোস্ট কম্পিউটার </a:t>
            </a:r>
            <a:r>
              <a:rPr lang="bn-BD" sz="4400" dirty="0" smtClean="0"/>
              <a:t>থাকে</a:t>
            </a:r>
            <a:r>
              <a:rPr lang="bn-BD" sz="4400" dirty="0"/>
              <a:t> </a:t>
            </a:r>
            <a:r>
              <a:rPr lang="bn-BD" sz="4400" dirty="0" smtClean="0"/>
              <a:t>না  ।  </a:t>
            </a:r>
            <a:endParaRPr lang="en-US" sz="4400" dirty="0"/>
          </a:p>
        </p:txBody>
      </p:sp>
      <p:sp>
        <p:nvSpPr>
          <p:cNvPr id="5" name="Explosion 1 4"/>
          <p:cNvSpPr/>
          <p:nvPr/>
        </p:nvSpPr>
        <p:spPr>
          <a:xfrm>
            <a:off x="524107" y="2509024"/>
            <a:ext cx="858644" cy="501805"/>
          </a:xfrm>
          <a:prstGeom prst="irregularSeal1">
            <a:avLst/>
          </a:prstGeom>
          <a:solidFill>
            <a:srgbClr val="FF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xplosion 2 5"/>
          <p:cNvSpPr/>
          <p:nvPr/>
        </p:nvSpPr>
        <p:spPr>
          <a:xfrm>
            <a:off x="568712" y="3208438"/>
            <a:ext cx="747132" cy="621355"/>
          </a:xfrm>
          <a:prstGeom prst="irregularSeal2">
            <a:avLst/>
          </a:prstGeom>
          <a:solidFill>
            <a:srgbClr val="FF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Explosion 2 6"/>
          <p:cNvSpPr/>
          <p:nvPr/>
        </p:nvSpPr>
        <p:spPr>
          <a:xfrm>
            <a:off x="518532" y="4027403"/>
            <a:ext cx="864219" cy="605279"/>
          </a:xfrm>
          <a:prstGeom prst="irregularSeal2">
            <a:avLst/>
          </a:prstGeom>
          <a:solidFill>
            <a:srgbClr val="FF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661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695458" y="212285"/>
            <a:ext cx="9837333" cy="2174488"/>
          </a:xfrm>
          <a:prstGeom prst="roundRect">
            <a:avLst/>
          </a:prstGeom>
          <a:solidFill>
            <a:srgbClr val="2416D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043189" y="592873"/>
            <a:ext cx="885235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/>
              <a:t>             </a:t>
            </a:r>
            <a:r>
              <a:rPr lang="bn-BD" sz="3200" dirty="0" smtClean="0"/>
              <a:t>          </a:t>
            </a:r>
            <a:r>
              <a:rPr lang="bn-BD" sz="8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বাড়ির </a:t>
            </a:r>
            <a:r>
              <a:rPr lang="bn-BD" sz="8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কাজ</a:t>
            </a:r>
            <a:endParaRPr lang="en-US" sz="88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Double Wave 3"/>
          <p:cNvSpPr/>
          <p:nvPr/>
        </p:nvSpPr>
        <p:spPr>
          <a:xfrm>
            <a:off x="820079" y="2558505"/>
            <a:ext cx="9712713" cy="3278459"/>
          </a:xfrm>
          <a:prstGeom prst="doubleWave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53350" y="3674515"/>
            <a:ext cx="86421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dirty="0" smtClean="0">
                <a:solidFill>
                  <a:srgbClr val="000099"/>
                </a:solidFill>
              </a:rPr>
              <a:t>বর্তমান সময়ের প্রেক্ষপটে লোকাল এরিয়া নেটওয়ার্কের গুরুত্ব আলোচনা কর। </a:t>
            </a:r>
          </a:p>
        </p:txBody>
      </p:sp>
    </p:spTree>
    <p:extLst>
      <p:ext uri="{BB962C8B-B14F-4D97-AF65-F5344CB8AC3E}">
        <p14:creationId xmlns:p14="http://schemas.microsoft.com/office/powerpoint/2010/main" val="2018193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5925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943225" y="790575"/>
            <a:ext cx="561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/>
              <a:t>     </a:t>
            </a:r>
            <a:r>
              <a:rPr lang="bn-BD" sz="7200" dirty="0" smtClean="0">
                <a:solidFill>
                  <a:srgbClr val="2416DE"/>
                </a:solidFill>
              </a:rPr>
              <a:t>সকলকে ধন্যবাদ </a:t>
            </a:r>
            <a:endParaRPr lang="en-US" sz="7200" dirty="0">
              <a:solidFill>
                <a:srgbClr val="2416D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0373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4445" y="334498"/>
            <a:ext cx="11160583" cy="1094011"/>
          </a:xfrm>
          <a:solidFill>
            <a:schemeClr val="accent5">
              <a:lumMod val="75000"/>
            </a:schemeClr>
          </a:solidFill>
          <a:ln w="57150">
            <a:noFill/>
          </a:ln>
        </p:spPr>
        <p:txBody>
          <a:bodyPr>
            <a:noAutofit/>
          </a:bodyPr>
          <a:lstStyle/>
          <a:p>
            <a:r>
              <a:rPr lang="en-US" sz="6600" dirty="0" smtClean="0"/>
              <a:t>  </a:t>
            </a:r>
            <a:r>
              <a:rPr lang="bn-BD" sz="6600" dirty="0" smtClean="0"/>
              <a:t>          </a:t>
            </a:r>
            <a:br>
              <a:rPr lang="bn-BD" sz="6600" dirty="0" smtClean="0"/>
            </a:br>
            <a:r>
              <a:rPr lang="bn-BD" sz="6600" dirty="0"/>
              <a:t> </a:t>
            </a:r>
            <a:r>
              <a:rPr lang="bn-BD" sz="6600" dirty="0" smtClean="0"/>
              <a:t>             </a:t>
            </a:r>
            <a:br>
              <a:rPr lang="bn-BD" sz="6600" dirty="0" smtClean="0"/>
            </a:br>
            <a:r>
              <a:rPr lang="bn-BD" sz="6600" dirty="0"/>
              <a:t/>
            </a:r>
            <a:br>
              <a:rPr lang="bn-BD" sz="6600" dirty="0"/>
            </a:br>
            <a:r>
              <a:rPr lang="bn-BD" sz="6600" dirty="0" smtClean="0"/>
              <a:t/>
            </a:r>
            <a:br>
              <a:rPr lang="bn-BD" sz="6600" dirty="0" smtClean="0"/>
            </a:br>
            <a:r>
              <a:rPr lang="bn-BD" sz="6600" dirty="0" smtClean="0"/>
              <a:t/>
            </a:r>
            <a:br>
              <a:rPr lang="bn-BD" sz="6600" dirty="0" smtClean="0"/>
            </a:br>
            <a:r>
              <a:rPr lang="bn-BD" sz="6600" dirty="0"/>
              <a:t/>
            </a:r>
            <a:br>
              <a:rPr lang="bn-BD" sz="6600" dirty="0"/>
            </a:br>
            <a:r>
              <a:rPr lang="en-US" sz="6600" dirty="0" smtClean="0"/>
              <a:t>  </a:t>
            </a:r>
            <a:r>
              <a:rPr lang="bn-BD" sz="6600" dirty="0" smtClean="0"/>
              <a:t>                 </a:t>
            </a:r>
            <a:r>
              <a:rPr lang="bn-BD" sz="7200" dirty="0" smtClean="0">
                <a:solidFill>
                  <a:srgbClr val="00B050"/>
                </a:solidFill>
              </a:rPr>
              <a:t>পরিচিতি</a:t>
            </a:r>
            <a:r>
              <a:rPr lang="en-US" sz="7200" dirty="0" smtClean="0">
                <a:solidFill>
                  <a:srgbClr val="00B050"/>
                </a:solidFill>
              </a:rPr>
              <a:t> </a:t>
            </a:r>
            <a:r>
              <a:rPr lang="bn-BD" sz="7200" dirty="0" smtClean="0"/>
              <a:t/>
            </a:r>
            <a:br>
              <a:rPr lang="bn-BD" sz="7200" dirty="0" smtClean="0"/>
            </a:br>
            <a:r>
              <a:rPr lang="bn-BD" sz="6600" dirty="0" smtClean="0"/>
              <a:t>             </a:t>
            </a:r>
            <a:r>
              <a:rPr lang="en-US" sz="6600" dirty="0" smtClean="0"/>
              <a:t> </a:t>
            </a:r>
            <a:r>
              <a:rPr lang="en-US" sz="8000" dirty="0" smtClean="0">
                <a:solidFill>
                  <a:srgbClr val="00B050"/>
                </a:solidFill>
              </a:rPr>
              <a:t>  </a:t>
            </a:r>
            <a:r>
              <a:rPr lang="en-US" sz="6600" dirty="0" smtClean="0"/>
              <a:t>    </a:t>
            </a:r>
            <a:r>
              <a:rPr lang="bn-BD" sz="6600" dirty="0" smtClean="0"/>
              <a:t/>
            </a:r>
            <a:br>
              <a:rPr lang="bn-BD" sz="6600" dirty="0" smtClean="0"/>
            </a:br>
            <a:r>
              <a:rPr lang="bn-BD" sz="6600" dirty="0" smtClean="0"/>
              <a:t>     </a:t>
            </a:r>
            <a:r>
              <a:rPr lang="en-US" sz="6600" dirty="0" smtClean="0"/>
              <a:t>  </a:t>
            </a:r>
            <a:r>
              <a:rPr lang="bn-BD" sz="6000" dirty="0" smtClean="0">
                <a:solidFill>
                  <a:schemeClr val="accent1">
                    <a:lumMod val="75000"/>
                  </a:schemeClr>
                </a:solidFill>
              </a:rPr>
              <a:t>শিক্ষক</a:t>
            </a:r>
            <a:r>
              <a:rPr lang="bn-BD" sz="48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bn-BD" sz="48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bn-BD" sz="4800" dirty="0" smtClean="0">
                <a:solidFill>
                  <a:schemeClr val="accent1">
                    <a:lumMod val="75000"/>
                  </a:schemeClr>
                </a:solidFill>
              </a:rPr>
              <a:t>মোঃ আব্দুল হাই সিদ্দিকী</a:t>
            </a:r>
            <a:br>
              <a:rPr lang="bn-BD" sz="48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bn-BD" sz="4800" dirty="0" smtClean="0">
                <a:solidFill>
                  <a:schemeClr val="accent1">
                    <a:lumMod val="75000"/>
                  </a:schemeClr>
                </a:solidFill>
              </a:rPr>
              <a:t>সহকারি শিক্ষক</a:t>
            </a:r>
            <a:br>
              <a:rPr lang="bn-BD" sz="48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bn-BD" sz="4800" dirty="0" smtClean="0">
                <a:solidFill>
                  <a:schemeClr val="accent1">
                    <a:lumMod val="75000"/>
                  </a:schemeClr>
                </a:solidFill>
              </a:rPr>
              <a:t>জয়কুড়ি উচ্চ বিদ্যালয়।</a:t>
            </a:r>
            <a:br>
              <a:rPr lang="bn-BD" sz="48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bn-BD" sz="4800" dirty="0" smtClean="0">
                <a:solidFill>
                  <a:schemeClr val="accent1">
                    <a:lumMod val="75000"/>
                  </a:schemeClr>
                </a:solidFill>
              </a:rPr>
              <a:t>সিংড়া, নাটোর।</a:t>
            </a:r>
            <a:br>
              <a:rPr lang="bn-BD" sz="4800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en-US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1835626"/>
            <a:ext cx="5944737" cy="4735774"/>
          </a:xfrm>
          <a:prstGeom prst="rect">
            <a:avLst/>
          </a:prstGeom>
          <a:noFill/>
          <a:ln w="762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161964" y="1835626"/>
            <a:ext cx="5472752" cy="4735774"/>
          </a:xfrm>
          <a:prstGeom prst="rect">
            <a:avLst/>
          </a:prstGeom>
          <a:noFill/>
          <a:ln w="762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714699" y="2115403"/>
            <a:ext cx="436728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chemeClr val="accent1">
                    <a:lumMod val="75000"/>
                  </a:schemeClr>
                </a:solidFill>
              </a:rPr>
              <a:t>      </a:t>
            </a:r>
            <a:r>
              <a:rPr lang="bn-BD" sz="7200" dirty="0" smtClean="0">
                <a:solidFill>
                  <a:schemeClr val="accent1">
                    <a:lumMod val="75000"/>
                  </a:schemeClr>
                </a:solidFill>
              </a:rPr>
              <a:t>পাঠ </a:t>
            </a:r>
          </a:p>
          <a:p>
            <a:r>
              <a:rPr lang="bn-BD" sz="5400" dirty="0" smtClean="0">
                <a:solidFill>
                  <a:schemeClr val="accent1">
                    <a:lumMod val="75000"/>
                  </a:schemeClr>
                </a:solidFill>
              </a:rPr>
              <a:t>শ্রেণিঃ  ৯ম</a:t>
            </a:r>
          </a:p>
          <a:p>
            <a:r>
              <a:rPr lang="bn-BD" sz="5400" dirty="0" smtClean="0">
                <a:solidFill>
                  <a:schemeClr val="accent1">
                    <a:lumMod val="75000"/>
                  </a:schemeClr>
                </a:solidFill>
              </a:rPr>
              <a:t>বিষয়ঃ কম্পিউটার</a:t>
            </a:r>
          </a:p>
          <a:p>
            <a:r>
              <a:rPr lang="bn-BD" sz="5400" dirty="0" smtClean="0">
                <a:solidFill>
                  <a:schemeClr val="accent1">
                    <a:lumMod val="75000"/>
                  </a:schemeClr>
                </a:solidFill>
              </a:rPr>
              <a:t>অধ্যায়ঃ নবম</a:t>
            </a:r>
          </a:p>
          <a:p>
            <a:r>
              <a:rPr lang="bn-BD" sz="5400" dirty="0" smtClean="0">
                <a:solidFill>
                  <a:schemeClr val="accent1">
                    <a:lumMod val="75000"/>
                  </a:schemeClr>
                </a:solidFill>
              </a:rPr>
              <a:t>তাং ২৬-১০-২০১৩</a:t>
            </a:r>
            <a:endParaRPr lang="en-US" sz="5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83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5" grpId="0" animBg="1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658" y="2754489"/>
            <a:ext cx="4495938" cy="304669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3178" y="2856089"/>
            <a:ext cx="3113631" cy="309979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6810" y="2991556"/>
            <a:ext cx="4108241" cy="307721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22613" y="508673"/>
            <a:ext cx="78686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chemeClr val="accent5">
                    <a:lumMod val="75000"/>
                  </a:schemeClr>
                </a:solidFill>
              </a:rPr>
              <a:t>ছবি </a:t>
            </a:r>
            <a:r>
              <a:rPr lang="bn-BD" sz="6000" dirty="0" smtClean="0">
                <a:solidFill>
                  <a:schemeClr val="accent5">
                    <a:lumMod val="75000"/>
                  </a:schemeClr>
                </a:solidFill>
              </a:rPr>
              <a:t>গুলোদেখে </a:t>
            </a:r>
            <a:r>
              <a:rPr lang="bn-BD" sz="6000" dirty="0" smtClean="0">
                <a:solidFill>
                  <a:schemeClr val="accent5">
                    <a:lumMod val="75000"/>
                  </a:schemeClr>
                </a:solidFill>
              </a:rPr>
              <a:t>চিন্তা কর ও </a:t>
            </a:r>
            <a:r>
              <a:rPr lang="bn-BD" sz="6000" dirty="0" smtClean="0">
                <a:solidFill>
                  <a:schemeClr val="accent5">
                    <a:lumMod val="75000"/>
                  </a:schemeClr>
                </a:solidFill>
              </a:rPr>
              <a:t>বল </a:t>
            </a:r>
            <a:endParaRPr lang="bn-BD" sz="6000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2176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orizontal Scroll 5"/>
          <p:cNvSpPr/>
          <p:nvPr/>
        </p:nvSpPr>
        <p:spPr>
          <a:xfrm>
            <a:off x="104970" y="-199200"/>
            <a:ext cx="11401778" cy="3318933"/>
          </a:xfrm>
          <a:prstGeom prst="horizontalScroll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806222" y="462843"/>
            <a:ext cx="773288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>
                <a:solidFill>
                  <a:srgbClr val="2416DE"/>
                </a:solidFill>
              </a:rPr>
              <a:t> </a:t>
            </a:r>
            <a:r>
              <a:rPr lang="bn-BD" sz="6000" dirty="0" smtClean="0">
                <a:solidFill>
                  <a:srgbClr val="2416DE"/>
                </a:solidFill>
              </a:rPr>
              <a:t>       </a:t>
            </a:r>
            <a:r>
              <a:rPr lang="bn-BD" sz="8800" b="1" dirty="0" smtClean="0">
                <a:solidFill>
                  <a:srgbClr val="2416DE"/>
                </a:solidFill>
              </a:rPr>
              <a:t>আজকের পাঠ</a:t>
            </a:r>
            <a:endParaRPr lang="en-US" sz="8800" b="1" dirty="0">
              <a:solidFill>
                <a:srgbClr val="2416DE"/>
              </a:solidFill>
            </a:endParaRPr>
          </a:p>
        </p:txBody>
      </p:sp>
      <p:sp>
        <p:nvSpPr>
          <p:cNvPr id="8" name="Snip Same Side Corner Rectangle 7"/>
          <p:cNvSpPr/>
          <p:nvPr/>
        </p:nvSpPr>
        <p:spPr>
          <a:xfrm>
            <a:off x="225778" y="3505983"/>
            <a:ext cx="11280970" cy="2425541"/>
          </a:xfrm>
          <a:prstGeom prst="snip2SameRect">
            <a:avLst/>
          </a:prstGeom>
          <a:solidFill>
            <a:srgbClr val="2416D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106312" y="4018844"/>
            <a:ext cx="96068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 </a:t>
            </a:r>
            <a:r>
              <a:rPr lang="bn-BD" sz="6000" b="1" dirty="0" smtClean="0">
                <a:solidFill>
                  <a:schemeClr val="accent2"/>
                </a:solidFill>
              </a:rPr>
              <a:t>লোকাল এরিয়া নেটওয়ার্কের টপোলজি </a:t>
            </a:r>
            <a:endParaRPr lang="en-US" sz="20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1231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8764" y="1561044"/>
            <a:ext cx="1134410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7200" b="1" dirty="0" smtClean="0">
                <a:solidFill>
                  <a:srgbClr val="000099"/>
                </a:solidFill>
              </a:rPr>
              <a:t>  </a:t>
            </a:r>
            <a:r>
              <a:rPr lang="bn-BD" sz="7200" b="1" dirty="0" smtClean="0">
                <a:solidFill>
                  <a:srgbClr val="000099"/>
                </a:solidFill>
              </a:rPr>
              <a:t>   </a:t>
            </a:r>
            <a:r>
              <a:rPr lang="bn-BD" sz="7200" b="1" dirty="0" smtClean="0">
                <a:solidFill>
                  <a:srgbClr val="000099"/>
                </a:solidFill>
              </a:rPr>
              <a:t>শিখনফলঃ</a:t>
            </a:r>
          </a:p>
          <a:p>
            <a:pPr algn="ctr"/>
            <a:r>
              <a:rPr lang="bn-BD" sz="5400" b="1" dirty="0" smtClean="0">
                <a:solidFill>
                  <a:srgbClr val="000099"/>
                </a:solidFill>
              </a:rPr>
              <a:t>এই পাঠ শেষে শিক্ষার্থীরা</a:t>
            </a:r>
          </a:p>
          <a:p>
            <a:endParaRPr lang="bn-BD" b="1" dirty="0" smtClean="0">
              <a:solidFill>
                <a:srgbClr val="000099"/>
              </a:solidFill>
            </a:endParaRPr>
          </a:p>
          <a:p>
            <a:pPr algn="ctr"/>
            <a:r>
              <a:rPr lang="bn-BD" sz="4800" b="1" dirty="0" smtClean="0">
                <a:solidFill>
                  <a:srgbClr val="000099"/>
                </a:solidFill>
              </a:rPr>
              <a:t> </a:t>
            </a:r>
            <a:r>
              <a:rPr lang="en-US" sz="4800" b="1" dirty="0" smtClean="0">
                <a:solidFill>
                  <a:srgbClr val="000099"/>
                </a:solidFill>
              </a:rPr>
              <a:t> </a:t>
            </a:r>
            <a:r>
              <a:rPr lang="bn-BD" sz="4800" b="1" dirty="0" smtClean="0">
                <a:solidFill>
                  <a:srgbClr val="000099"/>
                </a:solidFill>
              </a:rPr>
              <a:t>  </a:t>
            </a:r>
            <a:r>
              <a:rPr lang="bn-BD" sz="4000" b="1" dirty="0" smtClean="0">
                <a:solidFill>
                  <a:srgbClr val="000099"/>
                </a:solidFill>
              </a:rPr>
              <a:t>টপোলজির সংজ্ঞা দিতে পারবে ।</a:t>
            </a:r>
          </a:p>
          <a:p>
            <a:pPr algn="ctr"/>
            <a:r>
              <a:rPr lang="bn-BD" sz="2800" b="1" dirty="0" smtClean="0">
                <a:solidFill>
                  <a:srgbClr val="000099"/>
                </a:solidFill>
              </a:rPr>
              <a:t>     </a:t>
            </a:r>
            <a:r>
              <a:rPr lang="en-US" sz="2800" b="1" dirty="0" smtClean="0">
                <a:solidFill>
                  <a:srgbClr val="000099"/>
                </a:solidFill>
              </a:rPr>
              <a:t>          </a:t>
            </a:r>
            <a:r>
              <a:rPr lang="bn-BD" sz="2800" b="1" dirty="0" smtClean="0">
                <a:solidFill>
                  <a:srgbClr val="000099"/>
                </a:solidFill>
              </a:rPr>
              <a:t> </a:t>
            </a:r>
            <a:r>
              <a:rPr lang="bn-BD" sz="3600" b="1" dirty="0" smtClean="0">
                <a:solidFill>
                  <a:srgbClr val="000099"/>
                </a:solidFill>
              </a:rPr>
              <a:t>লোকাল এরিয়া নেটওয়ার্কের প্রধান কয়েকটি  </a:t>
            </a:r>
            <a:r>
              <a:rPr lang="en-US" sz="3600" b="1" dirty="0" smtClean="0">
                <a:solidFill>
                  <a:srgbClr val="000099"/>
                </a:solidFill>
              </a:rPr>
              <a:t>                   </a:t>
            </a:r>
          </a:p>
          <a:p>
            <a:pPr algn="ctr"/>
            <a:r>
              <a:rPr lang="bn-BD" sz="3600" b="1" dirty="0" smtClean="0">
                <a:solidFill>
                  <a:srgbClr val="000099"/>
                </a:solidFill>
              </a:rPr>
              <a:t>সংগঠনের গঠন বলতে  পারবে ।  </a:t>
            </a:r>
            <a:endParaRPr lang="bn-BD" sz="3600" b="1" dirty="0">
              <a:solidFill>
                <a:srgbClr val="000099"/>
              </a:solidFill>
            </a:endParaRPr>
          </a:p>
          <a:p>
            <a:pPr algn="ctr"/>
            <a:r>
              <a:rPr lang="bn-BD" sz="2800" b="1" dirty="0" smtClean="0">
                <a:solidFill>
                  <a:srgbClr val="000099"/>
                </a:solidFill>
              </a:rPr>
              <a:t>   </a:t>
            </a:r>
            <a:r>
              <a:rPr lang="en-US" sz="2800" b="1" dirty="0" smtClean="0">
                <a:solidFill>
                  <a:srgbClr val="000099"/>
                </a:solidFill>
              </a:rPr>
              <a:t>  </a:t>
            </a:r>
            <a:r>
              <a:rPr lang="bn-BD" sz="2800" b="1" dirty="0" smtClean="0">
                <a:solidFill>
                  <a:srgbClr val="000099"/>
                </a:solidFill>
              </a:rPr>
              <a:t>   </a:t>
            </a:r>
            <a:r>
              <a:rPr lang="bn-BD" sz="3600" b="1" dirty="0" smtClean="0">
                <a:solidFill>
                  <a:srgbClr val="000099"/>
                </a:solidFill>
              </a:rPr>
              <a:t>সংগঠনগুলোর  সুবিধা </a:t>
            </a:r>
            <a:r>
              <a:rPr lang="bn-BD" sz="3600" b="1" dirty="0">
                <a:solidFill>
                  <a:srgbClr val="000099"/>
                </a:solidFill>
              </a:rPr>
              <a:t> </a:t>
            </a:r>
            <a:r>
              <a:rPr lang="bn-BD" sz="3600" b="1" dirty="0" smtClean="0">
                <a:solidFill>
                  <a:srgbClr val="000099"/>
                </a:solidFill>
              </a:rPr>
              <a:t>লিখতে পারবে।</a:t>
            </a:r>
          </a:p>
          <a:p>
            <a:pPr algn="ctr"/>
            <a:r>
              <a:rPr lang="bn-BD" sz="3600" b="1" dirty="0" smtClean="0">
                <a:solidFill>
                  <a:srgbClr val="000099"/>
                </a:solidFill>
              </a:rPr>
              <a:t>    </a:t>
            </a:r>
            <a:r>
              <a:rPr lang="en-US" sz="3600" b="1" dirty="0" smtClean="0">
                <a:solidFill>
                  <a:srgbClr val="000099"/>
                </a:solidFill>
              </a:rPr>
              <a:t> </a:t>
            </a:r>
            <a:r>
              <a:rPr lang="bn-BD" sz="3600" b="1" dirty="0" smtClean="0">
                <a:solidFill>
                  <a:srgbClr val="000099"/>
                </a:solidFill>
              </a:rPr>
              <a:t> সংগঠনগুলোর অসুবিধা </a:t>
            </a:r>
            <a:r>
              <a:rPr lang="bn-BD" sz="3600" b="1" dirty="0" smtClean="0">
                <a:solidFill>
                  <a:srgbClr val="000099"/>
                </a:solidFill>
              </a:rPr>
              <a:t> লিখতে পারবে</a:t>
            </a:r>
            <a:r>
              <a:rPr lang="bn-BD" sz="3600" b="1" dirty="0" smtClean="0">
                <a:solidFill>
                  <a:srgbClr val="000099"/>
                </a:solidFill>
              </a:rPr>
              <a:t>।             </a:t>
            </a:r>
          </a:p>
        </p:txBody>
      </p:sp>
      <p:sp>
        <p:nvSpPr>
          <p:cNvPr id="9" name="5-Point Star 8"/>
          <p:cNvSpPr/>
          <p:nvPr/>
        </p:nvSpPr>
        <p:spPr>
          <a:xfrm>
            <a:off x="2884021" y="3881796"/>
            <a:ext cx="941275" cy="599982"/>
          </a:xfrm>
          <a:prstGeom prst="star5">
            <a:avLst/>
          </a:prstGeom>
          <a:solidFill>
            <a:srgbClr val="25700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0" name="5-Point Star 9"/>
          <p:cNvSpPr/>
          <p:nvPr/>
        </p:nvSpPr>
        <p:spPr>
          <a:xfrm>
            <a:off x="2956665" y="4497368"/>
            <a:ext cx="872360" cy="495313"/>
          </a:xfrm>
          <a:prstGeom prst="star5">
            <a:avLst/>
          </a:prstGeom>
          <a:solidFill>
            <a:srgbClr val="25700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5-Point Star 10"/>
          <p:cNvSpPr/>
          <p:nvPr/>
        </p:nvSpPr>
        <p:spPr>
          <a:xfrm>
            <a:off x="2884021" y="5588953"/>
            <a:ext cx="868631" cy="543604"/>
          </a:xfrm>
          <a:prstGeom prst="star5">
            <a:avLst/>
          </a:prstGeom>
          <a:solidFill>
            <a:srgbClr val="25700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5-Point Star 11"/>
          <p:cNvSpPr/>
          <p:nvPr/>
        </p:nvSpPr>
        <p:spPr>
          <a:xfrm>
            <a:off x="2841542" y="6099856"/>
            <a:ext cx="953588" cy="556490"/>
          </a:xfrm>
          <a:prstGeom prst="star5">
            <a:avLst/>
          </a:prstGeom>
          <a:solidFill>
            <a:srgbClr val="25700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194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  <p:bldP spid="10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9" y="1430191"/>
            <a:ext cx="4456030" cy="2260660"/>
          </a:xfrm>
          <a:prstGeom prst="rect">
            <a:avLst/>
          </a:prstGeom>
          <a:noFill/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2465" y="826817"/>
            <a:ext cx="4340441" cy="325533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2103" y="1430191"/>
            <a:ext cx="3229897" cy="242655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089" y="3801155"/>
            <a:ext cx="3040129" cy="300558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3523" y="3406145"/>
            <a:ext cx="4124068" cy="379560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403231" y="517178"/>
            <a:ext cx="67290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chemeClr val="accent6"/>
                </a:solidFill>
              </a:rPr>
              <a:t>    ছবিগুলো দেখে চিন্তা কর </a:t>
            </a:r>
            <a:endParaRPr lang="en-US" sz="60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111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978" y="170636"/>
            <a:ext cx="10938933" cy="1107996"/>
          </a:xfrm>
          <a:prstGeom prst="rect">
            <a:avLst/>
          </a:prstGeom>
          <a:solidFill>
            <a:srgbClr val="2416DE"/>
          </a:solidFill>
        </p:spPr>
        <p:txBody>
          <a:bodyPr wrap="square" rtlCol="0">
            <a:spAutoFit/>
          </a:bodyPr>
          <a:lstStyle/>
          <a:p>
            <a:r>
              <a:rPr lang="bn-BD" sz="6600" dirty="0" smtClean="0"/>
              <a:t>    </a:t>
            </a:r>
            <a:r>
              <a:rPr lang="bn-BD" sz="6600" dirty="0" smtClean="0">
                <a:solidFill>
                  <a:srgbClr val="00B0F0"/>
                </a:solidFill>
              </a:rPr>
              <a:t>কর্মপত্র-০১ – একক কাজ </a:t>
            </a:r>
            <a:endParaRPr lang="en-US" sz="6600" dirty="0">
              <a:solidFill>
                <a:srgbClr val="00B0F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3339" y="1088908"/>
            <a:ext cx="4857639" cy="4470747"/>
          </a:xfrm>
          <a:prstGeom prst="rect">
            <a:avLst/>
          </a:prstGeom>
        </p:spPr>
      </p:pic>
      <p:sp>
        <p:nvSpPr>
          <p:cNvPr id="7" name="Horizontal Scroll 6"/>
          <p:cNvSpPr/>
          <p:nvPr/>
        </p:nvSpPr>
        <p:spPr>
          <a:xfrm>
            <a:off x="428978" y="4705815"/>
            <a:ext cx="11379200" cy="2293052"/>
          </a:xfrm>
          <a:prstGeom prst="horizontalScroll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483112" y="5171265"/>
            <a:ext cx="988479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/>
              <a:t>          </a:t>
            </a:r>
            <a:r>
              <a:rPr lang="bn-BD" sz="6600" b="1" dirty="0" smtClean="0">
                <a:solidFill>
                  <a:srgbClr val="000099"/>
                </a:solidFill>
              </a:rPr>
              <a:t>উপরের ছবিটি কোন সংগঠনের</a:t>
            </a:r>
            <a:endParaRPr lang="en-US" sz="66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5885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8000" y="637674"/>
            <a:ext cx="9911643" cy="2646878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bn-BD" sz="16600" dirty="0" smtClean="0">
                <a:solidFill>
                  <a:srgbClr val="FFFF00"/>
                </a:solidFill>
              </a:rPr>
              <a:t>      </a:t>
            </a:r>
            <a:r>
              <a:rPr lang="bn-BD" sz="13800" dirty="0" smtClean="0">
                <a:solidFill>
                  <a:srgbClr val="FFFF00"/>
                </a:solidFill>
              </a:rPr>
              <a:t>সমাধান</a:t>
            </a:r>
            <a:endParaRPr lang="en-US" sz="13800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8000" y="4150895"/>
            <a:ext cx="10024534" cy="1446550"/>
          </a:xfrm>
          <a:prstGeom prst="rect">
            <a:avLst/>
          </a:prstGeom>
          <a:solidFill>
            <a:srgbClr val="B30D48">
              <a:alpha val="78824"/>
            </a:srgbClr>
          </a:solidFill>
        </p:spPr>
        <p:txBody>
          <a:bodyPr wrap="square" rtlCol="0">
            <a:spAutoFit/>
          </a:bodyPr>
          <a:lstStyle/>
          <a:p>
            <a:r>
              <a:rPr lang="bn-BD" sz="5400" b="1" dirty="0">
                <a:solidFill>
                  <a:srgbClr val="66FF66"/>
                </a:solidFill>
              </a:rPr>
              <a:t> </a:t>
            </a:r>
            <a:r>
              <a:rPr lang="bn-BD" sz="5400" b="1" dirty="0" smtClean="0">
                <a:solidFill>
                  <a:srgbClr val="66FF66"/>
                </a:solidFill>
              </a:rPr>
              <a:t>                     </a:t>
            </a:r>
            <a:r>
              <a:rPr lang="bn-BD" sz="8800" b="1" dirty="0" smtClean="0">
                <a:solidFill>
                  <a:srgbClr val="000099"/>
                </a:solidFill>
              </a:rPr>
              <a:t>রিং সংগঠন  </a:t>
            </a:r>
            <a:endParaRPr lang="bn-BD" sz="5400" b="1" dirty="0" smtClean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2631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12225" y="0"/>
            <a:ext cx="858129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4800" dirty="0" smtClean="0"/>
              <a:t>             </a:t>
            </a:r>
            <a:r>
              <a:rPr lang="bn-BD" sz="4800" dirty="0" smtClean="0">
                <a:solidFill>
                  <a:srgbClr val="000099"/>
                </a:solidFill>
              </a:rPr>
              <a:t>কর্মপত্র –০২     জোড়ায় </a:t>
            </a:r>
            <a:r>
              <a:rPr lang="bn-BD" sz="4800" dirty="0">
                <a:solidFill>
                  <a:srgbClr val="000099"/>
                </a:solidFill>
              </a:rPr>
              <a:t>কাজ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560" y="976894"/>
            <a:ext cx="3268113" cy="1657999"/>
          </a:xfrm>
          <a:prstGeom prst="rect">
            <a:avLst/>
          </a:prstGeom>
          <a:noFill/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5650" y="511539"/>
            <a:ext cx="3351919" cy="251393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9718" y="1112402"/>
            <a:ext cx="2546425" cy="191307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0838" y="2634893"/>
            <a:ext cx="2205556" cy="218049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8543" y="2473597"/>
            <a:ext cx="3254676" cy="299545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148862" y="5169877"/>
            <a:ext cx="10515600" cy="1477328"/>
          </a:xfrm>
          <a:prstGeom prst="rect">
            <a:avLst/>
          </a:prstGeom>
          <a:solidFill>
            <a:srgbClr val="00FF00"/>
          </a:solidFill>
        </p:spPr>
        <p:txBody>
          <a:bodyPr wrap="square" rtlCol="0">
            <a:spAutoFit/>
          </a:bodyPr>
          <a:lstStyle/>
          <a:p>
            <a:r>
              <a:rPr lang="bn-BD" sz="3600" dirty="0" smtClean="0"/>
              <a:t>     </a:t>
            </a:r>
            <a:r>
              <a:rPr lang="bn-BD" sz="5400" dirty="0" smtClean="0">
                <a:solidFill>
                  <a:srgbClr val="000099"/>
                </a:solidFill>
              </a:rPr>
              <a:t>ছবিতে দেওয়া প্রতেকটি  সংগঠনের নাম লিখ।</a:t>
            </a:r>
          </a:p>
          <a:p>
            <a:r>
              <a:rPr lang="bn-BD" sz="3600" dirty="0" smtClean="0">
                <a:solidFill>
                  <a:schemeClr val="accent5"/>
                </a:solidFill>
              </a:rPr>
              <a:t>           </a:t>
            </a:r>
            <a:endParaRPr lang="en-US" sz="360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291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NIKOSHBAN">
      <a:majorFont>
        <a:latin typeface="NikoshBAN"/>
        <a:ea typeface=""/>
        <a:cs typeface="NikoshBAN"/>
      </a:majorFont>
      <a:minorFont>
        <a:latin typeface="NikoshBAN"/>
        <a:ea typeface=""/>
        <a:cs typeface="NikoshB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650</TotalTime>
  <Words>231</Words>
  <Application>Microsoft Office PowerPoint</Application>
  <PresentationFormat>Widescreen</PresentationFormat>
  <Paragraphs>53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NikoshBAN</vt:lpstr>
      <vt:lpstr>Vrinda</vt:lpstr>
      <vt:lpstr>Office Theme</vt:lpstr>
      <vt:lpstr>PowerPoint Presentation</vt:lpstr>
      <vt:lpstr>                                                   পরিচিতি                              শিক্ষক মোঃ আব্দুল হাই সিদ্দিকী সহকারি শিক্ষক জয়কুড়ি উচ্চ বিদ্যালয়। সিংড়া, নাটোর।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</dc:creator>
  <cp:lastModifiedBy>DOEL</cp:lastModifiedBy>
  <cp:revision>87</cp:revision>
  <dcterms:created xsi:type="dcterms:W3CDTF">2013-10-25T06:00:51Z</dcterms:created>
  <dcterms:modified xsi:type="dcterms:W3CDTF">2013-10-27T06:06:37Z</dcterms:modified>
</cp:coreProperties>
</file>